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Tenor Sans"/>
      <p:regular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Quicksan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Lato-regular.fntdata"/><Relationship Id="rId27" Type="http://schemas.openxmlformats.org/officeDocument/2006/relationships/font" Target="fonts/Tenor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Quicksand-bold.fntdata"/><Relationship Id="rId10" Type="http://schemas.openxmlformats.org/officeDocument/2006/relationships/slide" Target="slides/slide4.xml"/><Relationship Id="rId32" Type="http://schemas.openxmlformats.org/officeDocument/2006/relationships/font" Target="fonts/Quicksan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2609a63dd_1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2609a63dd_1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Jackie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2609a63dd_1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2609a63dd_1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2609a63dd_1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2609a63dd_1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2609a63dd_1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2609a63dd_1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2609a63dd_1_1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2609a63dd_1_1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Prevotella - usually part of oral and gut microbiome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gestational and prediabetes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2609a63dd_1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2609a63dd_1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vivek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2609a63dd_1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2609a63dd_1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vivek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2609a63dd_1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2609a63dd_1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2609a63dd_1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2609a63dd_1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jackie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2609a63dd_1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2609a63dd_1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Vivek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2609a63dd_1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2609a63dd_1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Jackie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2609a63dd_1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2609a63dd_1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Jackie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2609a63dd_1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2609a63dd_1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2609a63dd_1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2609a63dd_1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2609a63dd_1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2609a63dd_1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Prevotella - respiratory tract but naturally part of oral and gut microbiome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Streptococcus - strep throat, pneumonia, pink eye, some species also naturally part of human microbiota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Lactobacillus - healthy bacteria in gut and fermented foods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Bacteroides , Bifidobacterium, veillonella, faecalbacterium, roseburia, ruminococcus, blautia, lachnospiracaea, parabacteroides, coprococcus - gut bacteria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Fusobacterium - periodontics, skin ulcers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Enterococcus - uti, meningitis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Crohn’s disease is inflammatory bowel disease, colorectal cancer involving part of digestive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Periodontitis - gum infection, caries - tooth decay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 dysfunction is a common symptom with Parkinson’s Disease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Studies suggest that obesity is associated with low microbiome diversity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Obesity associated with diabetes so that makes sense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Unbalanced gut bacteria lead to type 2 diabetes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 - damaged immune system so you’re exposed to lots of different bacteria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Cystic fibrosis - more susceptible to lung bacterial infection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2609a63dd_1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2609a63dd_1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720000" y="1007275"/>
            <a:ext cx="7704000" cy="15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720000" y="3121200"/>
            <a:ext cx="2258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hasCustomPrompt="1" type="title"/>
          </p:nvPr>
        </p:nvSpPr>
        <p:spPr>
          <a:xfrm>
            <a:off x="5634250" y="2196650"/>
            <a:ext cx="1928400" cy="11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/>
          <p:nvPr>
            <p:ph idx="2" type="title"/>
          </p:nvPr>
        </p:nvSpPr>
        <p:spPr>
          <a:xfrm>
            <a:off x="720000" y="2455650"/>
            <a:ext cx="37602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1105350" y="3696325"/>
            <a:ext cx="29895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720000" y="1733850"/>
            <a:ext cx="31935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5230500" y="3015750"/>
            <a:ext cx="31935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3" type="subTitle"/>
          </p:nvPr>
        </p:nvSpPr>
        <p:spPr>
          <a:xfrm>
            <a:off x="699475" y="1406625"/>
            <a:ext cx="3225900" cy="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4" type="subTitle"/>
          </p:nvPr>
        </p:nvSpPr>
        <p:spPr>
          <a:xfrm>
            <a:off x="5214300" y="2696250"/>
            <a:ext cx="3225900" cy="3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720000" y="1729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720000" y="2520575"/>
            <a:ext cx="28080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720000" y="1592900"/>
            <a:ext cx="6138000" cy="20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720000" y="3581525"/>
            <a:ext cx="30576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2776650" y="2948925"/>
            <a:ext cx="35907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2776650" y="3683450"/>
            <a:ext cx="35907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hasCustomPrompt="1" idx="2" type="title"/>
          </p:nvPr>
        </p:nvSpPr>
        <p:spPr>
          <a:xfrm>
            <a:off x="4108200" y="1603950"/>
            <a:ext cx="9276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1220525" y="2142775"/>
            <a:ext cx="3440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720000" y="2245850"/>
            <a:ext cx="7704000" cy="10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subTitle"/>
          </p:nvPr>
        </p:nvSpPr>
        <p:spPr>
          <a:xfrm>
            <a:off x="2212650" y="3654125"/>
            <a:ext cx="47187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1425664" y="1921950"/>
            <a:ext cx="18111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b="1" sz="22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2" type="subTitle"/>
          </p:nvPr>
        </p:nvSpPr>
        <p:spPr>
          <a:xfrm>
            <a:off x="1425664" y="2951853"/>
            <a:ext cx="18111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3" type="subTitle"/>
          </p:nvPr>
        </p:nvSpPr>
        <p:spPr>
          <a:xfrm>
            <a:off x="3666458" y="1921950"/>
            <a:ext cx="18111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b="1" sz="22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4" type="subTitle"/>
          </p:nvPr>
        </p:nvSpPr>
        <p:spPr>
          <a:xfrm>
            <a:off x="3666458" y="2951853"/>
            <a:ext cx="18111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5" type="subTitle"/>
          </p:nvPr>
        </p:nvSpPr>
        <p:spPr>
          <a:xfrm>
            <a:off x="1425651" y="3324346"/>
            <a:ext cx="18111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6" type="subTitle"/>
          </p:nvPr>
        </p:nvSpPr>
        <p:spPr>
          <a:xfrm>
            <a:off x="3666450" y="3324346"/>
            <a:ext cx="18111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7" type="subTitle"/>
          </p:nvPr>
        </p:nvSpPr>
        <p:spPr>
          <a:xfrm>
            <a:off x="5907254" y="1921950"/>
            <a:ext cx="18111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enor Sans"/>
              <a:buNone/>
              <a:defRPr b="1" sz="2200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8" type="subTitle"/>
          </p:nvPr>
        </p:nvSpPr>
        <p:spPr>
          <a:xfrm>
            <a:off x="5907254" y="2951853"/>
            <a:ext cx="18111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9" type="subTitle"/>
          </p:nvPr>
        </p:nvSpPr>
        <p:spPr>
          <a:xfrm>
            <a:off x="5907250" y="3324346"/>
            <a:ext cx="18111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720000" y="2260875"/>
            <a:ext cx="3909300" cy="23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720000" y="1870575"/>
            <a:ext cx="40959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1" type="subTitle"/>
          </p:nvPr>
        </p:nvSpPr>
        <p:spPr>
          <a:xfrm>
            <a:off x="720000" y="3488225"/>
            <a:ext cx="29691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5483750" y="1729500"/>
            <a:ext cx="2940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5264100" y="2520475"/>
            <a:ext cx="31599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type="title"/>
          </p:nvPr>
        </p:nvSpPr>
        <p:spPr>
          <a:xfrm>
            <a:off x="720000" y="540000"/>
            <a:ext cx="67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23" name="Google Shape;123;p29"/>
          <p:cNvSpPr txBox="1"/>
          <p:nvPr>
            <p:ph idx="1" type="subTitle"/>
          </p:nvPr>
        </p:nvSpPr>
        <p:spPr>
          <a:xfrm>
            <a:off x="724925" y="2677775"/>
            <a:ext cx="22812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2" type="subTitle"/>
          </p:nvPr>
        </p:nvSpPr>
        <p:spPr>
          <a:xfrm>
            <a:off x="3433849" y="2677775"/>
            <a:ext cx="22812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3" type="subTitle"/>
          </p:nvPr>
        </p:nvSpPr>
        <p:spPr>
          <a:xfrm>
            <a:off x="6142801" y="2677775"/>
            <a:ext cx="22812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4" type="subTitle"/>
          </p:nvPr>
        </p:nvSpPr>
        <p:spPr>
          <a:xfrm>
            <a:off x="724925" y="3036575"/>
            <a:ext cx="2281200" cy="15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5" type="subTitle"/>
          </p:nvPr>
        </p:nvSpPr>
        <p:spPr>
          <a:xfrm>
            <a:off x="3433859" y="3036575"/>
            <a:ext cx="2281200" cy="15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6" type="subTitle"/>
          </p:nvPr>
        </p:nvSpPr>
        <p:spPr>
          <a:xfrm>
            <a:off x="6142793" y="3036575"/>
            <a:ext cx="2281200" cy="15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type="title"/>
          </p:nvPr>
        </p:nvSpPr>
        <p:spPr>
          <a:xfrm>
            <a:off x="3224250" y="3804875"/>
            <a:ext cx="26955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1" type="subTitle"/>
          </p:nvPr>
        </p:nvSpPr>
        <p:spPr>
          <a:xfrm>
            <a:off x="1915500" y="2034300"/>
            <a:ext cx="53130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Cormorant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34" name="Google Shape;134;p31"/>
          <p:cNvSpPr txBox="1"/>
          <p:nvPr>
            <p:ph idx="1" type="subTitle"/>
          </p:nvPr>
        </p:nvSpPr>
        <p:spPr>
          <a:xfrm>
            <a:off x="720000" y="1999150"/>
            <a:ext cx="22113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idx="2" type="subTitle"/>
          </p:nvPr>
        </p:nvSpPr>
        <p:spPr>
          <a:xfrm>
            <a:off x="720000" y="2383650"/>
            <a:ext cx="22113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3" type="subTitle"/>
          </p:nvPr>
        </p:nvSpPr>
        <p:spPr>
          <a:xfrm>
            <a:off x="720000" y="3399550"/>
            <a:ext cx="22113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idx="4" type="subTitle"/>
          </p:nvPr>
        </p:nvSpPr>
        <p:spPr>
          <a:xfrm>
            <a:off x="720000" y="3784150"/>
            <a:ext cx="22113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5" type="subTitle"/>
          </p:nvPr>
        </p:nvSpPr>
        <p:spPr>
          <a:xfrm>
            <a:off x="3483214" y="1999150"/>
            <a:ext cx="21945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39" name="Google Shape;139;p31"/>
          <p:cNvSpPr txBox="1"/>
          <p:nvPr>
            <p:ph idx="6" type="subTitle"/>
          </p:nvPr>
        </p:nvSpPr>
        <p:spPr>
          <a:xfrm>
            <a:off x="3483214" y="2383650"/>
            <a:ext cx="2194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7" type="subTitle"/>
          </p:nvPr>
        </p:nvSpPr>
        <p:spPr>
          <a:xfrm>
            <a:off x="3483214" y="3399550"/>
            <a:ext cx="21945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8" type="subTitle"/>
          </p:nvPr>
        </p:nvSpPr>
        <p:spPr>
          <a:xfrm>
            <a:off x="3483214" y="3784150"/>
            <a:ext cx="2194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9" type="subTitle"/>
          </p:nvPr>
        </p:nvSpPr>
        <p:spPr>
          <a:xfrm>
            <a:off x="6229625" y="1999150"/>
            <a:ext cx="21945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43" name="Google Shape;143;p31"/>
          <p:cNvSpPr txBox="1"/>
          <p:nvPr>
            <p:ph idx="13" type="subTitle"/>
          </p:nvPr>
        </p:nvSpPr>
        <p:spPr>
          <a:xfrm>
            <a:off x="6229625" y="2383650"/>
            <a:ext cx="2194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14" type="subTitle"/>
          </p:nvPr>
        </p:nvSpPr>
        <p:spPr>
          <a:xfrm>
            <a:off x="6229625" y="3399550"/>
            <a:ext cx="21945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45" name="Google Shape;145;p31"/>
          <p:cNvSpPr txBox="1"/>
          <p:nvPr>
            <p:ph idx="15" type="subTitle"/>
          </p:nvPr>
        </p:nvSpPr>
        <p:spPr>
          <a:xfrm>
            <a:off x="6229625" y="3784150"/>
            <a:ext cx="2194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6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hasCustomPrompt="1" type="title"/>
          </p:nvPr>
        </p:nvSpPr>
        <p:spPr>
          <a:xfrm>
            <a:off x="1566050" y="2196650"/>
            <a:ext cx="1928400" cy="119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8" name="Google Shape;148;p32"/>
          <p:cNvSpPr txBox="1"/>
          <p:nvPr>
            <p:ph idx="2" type="title"/>
          </p:nvPr>
        </p:nvSpPr>
        <p:spPr>
          <a:xfrm>
            <a:off x="4663800" y="2455650"/>
            <a:ext cx="3760200" cy="119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2"/>
          <p:cNvSpPr txBox="1"/>
          <p:nvPr>
            <p:ph idx="1" type="subTitle"/>
          </p:nvPr>
        </p:nvSpPr>
        <p:spPr>
          <a:xfrm>
            <a:off x="5049150" y="3696325"/>
            <a:ext cx="29895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52" name="Google Shape;152;p33"/>
          <p:cNvSpPr txBox="1"/>
          <p:nvPr>
            <p:ph hasCustomPrompt="1" idx="2" type="title"/>
          </p:nvPr>
        </p:nvSpPr>
        <p:spPr>
          <a:xfrm>
            <a:off x="724800" y="2407075"/>
            <a:ext cx="22326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33"/>
          <p:cNvSpPr txBox="1"/>
          <p:nvPr>
            <p:ph hasCustomPrompt="1" idx="3" type="title"/>
          </p:nvPr>
        </p:nvSpPr>
        <p:spPr>
          <a:xfrm>
            <a:off x="3460767" y="2407075"/>
            <a:ext cx="22326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3"/>
          <p:cNvSpPr txBox="1"/>
          <p:nvPr>
            <p:ph hasCustomPrompt="1" idx="4" type="title"/>
          </p:nvPr>
        </p:nvSpPr>
        <p:spPr>
          <a:xfrm>
            <a:off x="6186598" y="2407075"/>
            <a:ext cx="22326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Tenor Sans"/>
              <a:buNone/>
              <a:defRPr sz="120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33"/>
          <p:cNvSpPr txBox="1"/>
          <p:nvPr>
            <p:ph idx="1" type="subTitle"/>
          </p:nvPr>
        </p:nvSpPr>
        <p:spPr>
          <a:xfrm>
            <a:off x="6196200" y="3352800"/>
            <a:ext cx="2223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56" name="Google Shape;156;p33"/>
          <p:cNvSpPr txBox="1"/>
          <p:nvPr>
            <p:ph idx="5" type="subTitle"/>
          </p:nvPr>
        </p:nvSpPr>
        <p:spPr>
          <a:xfrm>
            <a:off x="6196200" y="3785756"/>
            <a:ext cx="22230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6" type="subTitle"/>
          </p:nvPr>
        </p:nvSpPr>
        <p:spPr>
          <a:xfrm>
            <a:off x="724800" y="3352800"/>
            <a:ext cx="2223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58" name="Google Shape;158;p33"/>
          <p:cNvSpPr txBox="1"/>
          <p:nvPr>
            <p:ph idx="7" type="subTitle"/>
          </p:nvPr>
        </p:nvSpPr>
        <p:spPr>
          <a:xfrm>
            <a:off x="724800" y="3785756"/>
            <a:ext cx="22230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3"/>
          <p:cNvSpPr txBox="1"/>
          <p:nvPr>
            <p:ph idx="8" type="subTitle"/>
          </p:nvPr>
        </p:nvSpPr>
        <p:spPr>
          <a:xfrm>
            <a:off x="3465309" y="3352800"/>
            <a:ext cx="2223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60" name="Google Shape;160;p33"/>
          <p:cNvSpPr txBox="1"/>
          <p:nvPr>
            <p:ph idx="9" type="subTitle"/>
          </p:nvPr>
        </p:nvSpPr>
        <p:spPr>
          <a:xfrm>
            <a:off x="3463025" y="3785756"/>
            <a:ext cx="22230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rmorant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hasCustomPrompt="1" type="title"/>
          </p:nvPr>
        </p:nvSpPr>
        <p:spPr>
          <a:xfrm>
            <a:off x="2908200" y="3699229"/>
            <a:ext cx="55158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34"/>
          <p:cNvSpPr txBox="1"/>
          <p:nvPr>
            <p:ph idx="1" type="subTitle"/>
          </p:nvPr>
        </p:nvSpPr>
        <p:spPr>
          <a:xfrm>
            <a:off x="2908200" y="4134167"/>
            <a:ext cx="5515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64" name="Google Shape;164;p34"/>
          <p:cNvSpPr txBox="1"/>
          <p:nvPr>
            <p:ph hasCustomPrompt="1" idx="2" type="title"/>
          </p:nvPr>
        </p:nvSpPr>
        <p:spPr>
          <a:xfrm>
            <a:off x="2908200" y="2829351"/>
            <a:ext cx="55158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34"/>
          <p:cNvSpPr txBox="1"/>
          <p:nvPr>
            <p:ph idx="3" type="subTitle"/>
          </p:nvPr>
        </p:nvSpPr>
        <p:spPr>
          <a:xfrm>
            <a:off x="2908200" y="3264290"/>
            <a:ext cx="5515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66" name="Google Shape;166;p34"/>
          <p:cNvSpPr txBox="1"/>
          <p:nvPr>
            <p:ph hasCustomPrompt="1" idx="4" type="title"/>
          </p:nvPr>
        </p:nvSpPr>
        <p:spPr>
          <a:xfrm>
            <a:off x="2908200" y="1959473"/>
            <a:ext cx="5515800" cy="43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Tenor Sans"/>
              <a:buNone/>
              <a:defRPr sz="36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34"/>
          <p:cNvSpPr txBox="1"/>
          <p:nvPr>
            <p:ph idx="5" type="subTitle"/>
          </p:nvPr>
        </p:nvSpPr>
        <p:spPr>
          <a:xfrm>
            <a:off x="2908200" y="2394412"/>
            <a:ext cx="5515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9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>
            <p:ph type="title"/>
          </p:nvPr>
        </p:nvSpPr>
        <p:spPr>
          <a:xfrm>
            <a:off x="720000" y="1870575"/>
            <a:ext cx="3627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70" name="Google Shape;170;p35"/>
          <p:cNvSpPr txBox="1"/>
          <p:nvPr>
            <p:ph idx="1" type="subTitle"/>
          </p:nvPr>
        </p:nvSpPr>
        <p:spPr>
          <a:xfrm>
            <a:off x="720000" y="2799075"/>
            <a:ext cx="36276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title"/>
          </p:nvPr>
        </p:nvSpPr>
        <p:spPr>
          <a:xfrm>
            <a:off x="4794500" y="1870575"/>
            <a:ext cx="36297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73" name="Google Shape;173;p36"/>
          <p:cNvSpPr txBox="1"/>
          <p:nvPr>
            <p:ph idx="1" type="subTitle"/>
          </p:nvPr>
        </p:nvSpPr>
        <p:spPr>
          <a:xfrm>
            <a:off x="4794500" y="2799075"/>
            <a:ext cx="3629700" cy="10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3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76" name="Google Shape;176;p37"/>
          <p:cNvSpPr txBox="1"/>
          <p:nvPr>
            <p:ph idx="1" type="subTitle"/>
          </p:nvPr>
        </p:nvSpPr>
        <p:spPr>
          <a:xfrm>
            <a:off x="720000" y="1999150"/>
            <a:ext cx="22113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77" name="Google Shape;177;p37"/>
          <p:cNvSpPr txBox="1"/>
          <p:nvPr>
            <p:ph idx="2" type="subTitle"/>
          </p:nvPr>
        </p:nvSpPr>
        <p:spPr>
          <a:xfrm>
            <a:off x="720000" y="2383650"/>
            <a:ext cx="22113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3" type="subTitle"/>
          </p:nvPr>
        </p:nvSpPr>
        <p:spPr>
          <a:xfrm>
            <a:off x="720000" y="3399550"/>
            <a:ext cx="22113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79" name="Google Shape;179;p37"/>
          <p:cNvSpPr txBox="1"/>
          <p:nvPr>
            <p:ph idx="4" type="subTitle"/>
          </p:nvPr>
        </p:nvSpPr>
        <p:spPr>
          <a:xfrm>
            <a:off x="720000" y="3784150"/>
            <a:ext cx="22113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7"/>
          <p:cNvSpPr txBox="1"/>
          <p:nvPr>
            <p:ph idx="5" type="subTitle"/>
          </p:nvPr>
        </p:nvSpPr>
        <p:spPr>
          <a:xfrm>
            <a:off x="6229625" y="1999150"/>
            <a:ext cx="21945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81" name="Google Shape;181;p37"/>
          <p:cNvSpPr txBox="1"/>
          <p:nvPr>
            <p:ph idx="6" type="subTitle"/>
          </p:nvPr>
        </p:nvSpPr>
        <p:spPr>
          <a:xfrm>
            <a:off x="6229625" y="2383650"/>
            <a:ext cx="2194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7"/>
          <p:cNvSpPr txBox="1"/>
          <p:nvPr>
            <p:ph idx="7" type="subTitle"/>
          </p:nvPr>
        </p:nvSpPr>
        <p:spPr>
          <a:xfrm>
            <a:off x="6229625" y="3399550"/>
            <a:ext cx="2194500" cy="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b="1"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nor Sans"/>
              <a:buNone/>
              <a:defRPr sz="1800"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183" name="Google Shape;183;p37"/>
          <p:cNvSpPr txBox="1"/>
          <p:nvPr>
            <p:ph idx="8" type="subTitle"/>
          </p:nvPr>
        </p:nvSpPr>
        <p:spPr>
          <a:xfrm>
            <a:off x="6229625" y="3784150"/>
            <a:ext cx="2194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>
            <a:off x="720000" y="1794200"/>
            <a:ext cx="3627600" cy="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86" name="Google Shape;186;p38"/>
          <p:cNvSpPr txBox="1"/>
          <p:nvPr>
            <p:ph idx="1" type="subTitle"/>
          </p:nvPr>
        </p:nvSpPr>
        <p:spPr>
          <a:xfrm>
            <a:off x="720000" y="2799075"/>
            <a:ext cx="36276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8"/>
          <p:cNvSpPr txBox="1"/>
          <p:nvPr/>
        </p:nvSpPr>
        <p:spPr>
          <a:xfrm>
            <a:off x="5115500" y="3266800"/>
            <a:ext cx="3332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1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k</a:t>
            </a:r>
            <a:endParaRPr sz="15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720000" y="540000"/>
            <a:ext cx="673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enor Sans"/>
              <a:buNone/>
              <a:defRPr sz="28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40"/>
          <p:cNvCxnSpPr/>
          <p:nvPr/>
        </p:nvCxnSpPr>
        <p:spPr>
          <a:xfrm>
            <a:off x="628650" y="2032100"/>
            <a:ext cx="0" cy="26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40"/>
          <p:cNvCxnSpPr/>
          <p:nvPr/>
        </p:nvCxnSpPr>
        <p:spPr>
          <a:xfrm>
            <a:off x="610800" y="796575"/>
            <a:ext cx="792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40"/>
          <p:cNvSpPr txBox="1"/>
          <p:nvPr>
            <p:ph type="ctrTitle"/>
          </p:nvPr>
        </p:nvSpPr>
        <p:spPr>
          <a:xfrm>
            <a:off x="1132700" y="1279175"/>
            <a:ext cx="51840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Exploring the Links Between Diseases and the Human Microbiome</a:t>
            </a:r>
            <a:endParaRPr b="1" sz="400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96" name="Google Shape;196;p40"/>
          <p:cNvSpPr txBox="1"/>
          <p:nvPr>
            <p:ph idx="1" type="subTitle"/>
          </p:nvPr>
        </p:nvSpPr>
        <p:spPr>
          <a:xfrm>
            <a:off x="3974675" y="4122275"/>
            <a:ext cx="48594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Jacqueline Daniel, Amanda Bell, Vivek Kanpa, and Zoe Morris</a:t>
            </a:r>
            <a:endParaRPr sz="14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246425" y="196375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bacteria are linked to Covid-19?</a:t>
            </a:r>
            <a:endParaRPr/>
          </a:p>
        </p:txBody>
      </p:sp>
      <p:sp>
        <p:nvSpPr>
          <p:cNvPr id="270" name="Google Shape;270;p49"/>
          <p:cNvSpPr txBox="1"/>
          <p:nvPr>
            <p:ph idx="1" type="body"/>
          </p:nvPr>
        </p:nvSpPr>
        <p:spPr>
          <a:xfrm>
            <a:off x="132300" y="1105550"/>
            <a:ext cx="8700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859900"/>
                </a:solidFill>
              </a:rPr>
              <a:t>match </a:t>
            </a:r>
            <a:r>
              <a:rPr lang="en" sz="1500"/>
              <a:t>(o:Organism)-[a:Assoc]-&gt;(d:Disease {disease:</a:t>
            </a:r>
            <a:r>
              <a:rPr lang="en" sz="1500">
                <a:solidFill>
                  <a:srgbClr val="B58900"/>
                </a:solidFill>
              </a:rPr>
              <a:t>"Covid-19"</a:t>
            </a:r>
            <a:r>
              <a:rPr lang="en" sz="1500"/>
              <a:t>})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859900"/>
                </a:solidFill>
              </a:rPr>
              <a:t>return </a:t>
            </a:r>
            <a:r>
              <a:rPr lang="en" sz="1500"/>
              <a:t>o, a, d</a:t>
            </a:r>
            <a:endParaRPr sz="2100"/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475" y="1105562"/>
            <a:ext cx="3534592" cy="35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 rotWithShape="1">
          <a:blip r:embed="rId4">
            <a:alphaModFix/>
          </a:blip>
          <a:srcRect b="30259" l="5639" r="64695" t="17098"/>
          <a:stretch/>
        </p:blipFill>
        <p:spPr>
          <a:xfrm>
            <a:off x="853075" y="1866825"/>
            <a:ext cx="2864774" cy="28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9"/>
          <p:cNvSpPr txBox="1"/>
          <p:nvPr/>
        </p:nvSpPr>
        <p:spPr>
          <a:xfrm>
            <a:off x="5492925" y="4656650"/>
            <a:ext cx="22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30 nodes, 31 relationships</a:t>
            </a:r>
            <a:endParaRPr sz="11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162850" y="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diseases are associated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with bacteria linked to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Covid-19?</a:t>
            </a:r>
            <a:endParaRPr sz="2600"/>
          </a:p>
        </p:txBody>
      </p:sp>
      <p:pic>
        <p:nvPicPr>
          <p:cNvPr id="279" name="Google Shape;2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900" y="541400"/>
            <a:ext cx="4717174" cy="42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0"/>
          <p:cNvSpPr txBox="1"/>
          <p:nvPr>
            <p:ph idx="1" type="body"/>
          </p:nvPr>
        </p:nvSpPr>
        <p:spPr>
          <a:xfrm>
            <a:off x="162850" y="1131175"/>
            <a:ext cx="8700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59900"/>
                </a:solidFill>
              </a:rPr>
              <a:t>call </a:t>
            </a:r>
            <a:r>
              <a:rPr lang="en" sz="1200"/>
              <a:t>{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59900"/>
                </a:solidFill>
              </a:rPr>
              <a:t>match</a:t>
            </a:r>
            <a:r>
              <a:rPr lang="en" sz="1200"/>
              <a:t> (o:Organism)-[a:Assoc]-&gt;(d:Disease {disease:</a:t>
            </a:r>
            <a:r>
              <a:rPr lang="en" sz="1200">
                <a:solidFill>
                  <a:srgbClr val="B58900"/>
                </a:solidFill>
              </a:rPr>
              <a:t>"Covid-19"</a:t>
            </a:r>
            <a:r>
              <a:rPr lang="en" sz="1200"/>
              <a:t>})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59900"/>
                </a:solidFill>
              </a:rPr>
              <a:t>return </a:t>
            </a:r>
            <a:r>
              <a:rPr lang="en" sz="1200"/>
              <a:t>collect(o.organism) as bacteria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}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59900"/>
                </a:solidFill>
              </a:rPr>
              <a:t>match </a:t>
            </a:r>
            <a:r>
              <a:rPr lang="en" sz="1200"/>
              <a:t>(o:Organism)-[a:Assoc]-&gt;(d:Disease)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59900"/>
                </a:solidFill>
              </a:rPr>
              <a:t>where </a:t>
            </a:r>
            <a:r>
              <a:rPr lang="en" sz="1200"/>
              <a:t>o.organism in bacteria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859900"/>
                </a:solidFill>
              </a:rPr>
              <a:t>return </a:t>
            </a:r>
            <a:r>
              <a:rPr lang="en" sz="1200"/>
              <a:t>o, a, d</a:t>
            </a:r>
            <a:endParaRPr/>
          </a:p>
        </p:txBody>
      </p:sp>
      <p:pic>
        <p:nvPicPr>
          <p:cNvPr id="281" name="Google Shape;281;p50"/>
          <p:cNvPicPr preferRelativeResize="0"/>
          <p:nvPr/>
        </p:nvPicPr>
        <p:blipFill rotWithShape="1">
          <a:blip r:embed="rId4">
            <a:alphaModFix/>
          </a:blip>
          <a:srcRect b="25497" l="10858" r="56057" t="26358"/>
          <a:stretch/>
        </p:blipFill>
        <p:spPr>
          <a:xfrm>
            <a:off x="824600" y="2571750"/>
            <a:ext cx="3025402" cy="2476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0"/>
          <p:cNvSpPr txBox="1"/>
          <p:nvPr/>
        </p:nvSpPr>
        <p:spPr>
          <a:xfrm>
            <a:off x="5657950" y="4682275"/>
            <a:ext cx="302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558 nodes, 1,135 relationships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1"/>
          <p:cNvSpPr txBox="1"/>
          <p:nvPr>
            <p:ph type="title"/>
          </p:nvPr>
        </p:nvSpPr>
        <p:spPr>
          <a:xfrm>
            <a:off x="234625" y="7590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79"/>
              <a:t>Which bacteria are linked to the different types of diabetes? Do they all share any common bacteria?</a:t>
            </a:r>
            <a:endParaRPr sz="1979"/>
          </a:p>
        </p:txBody>
      </p:sp>
      <p:sp>
        <p:nvSpPr>
          <p:cNvPr id="288" name="Google Shape;288;p51"/>
          <p:cNvSpPr txBox="1"/>
          <p:nvPr>
            <p:ph idx="1" type="body"/>
          </p:nvPr>
        </p:nvSpPr>
        <p:spPr>
          <a:xfrm>
            <a:off x="234625" y="804775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859900"/>
                </a:solidFill>
              </a:rPr>
              <a:t>match </a:t>
            </a:r>
            <a:r>
              <a:rPr lang="en" sz="1600"/>
              <a:t>(o:Organism)-[a:Assoc]-&gt;(d:Disease)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859900"/>
                </a:solidFill>
              </a:rPr>
              <a:t>where </a:t>
            </a:r>
            <a:r>
              <a:rPr lang="en" sz="1600"/>
              <a:t>d.disease =~ </a:t>
            </a:r>
            <a:r>
              <a:rPr lang="en" sz="1600">
                <a:solidFill>
                  <a:srgbClr val="B58900"/>
                </a:solidFill>
              </a:rPr>
              <a:t>".*diabetes.*"</a:t>
            </a:r>
            <a:r>
              <a:rPr lang="en" sz="1600"/>
              <a:t> or d.disease =~</a:t>
            </a:r>
            <a:r>
              <a:rPr lang="en" sz="1600">
                <a:solidFill>
                  <a:srgbClr val="B58900"/>
                </a:solidFill>
              </a:rPr>
              <a:t>".*Diabetes.*"</a:t>
            </a:r>
            <a:endParaRPr sz="1600">
              <a:solidFill>
                <a:srgbClr val="B58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859900"/>
                </a:solidFill>
              </a:rPr>
              <a:t>return </a:t>
            </a:r>
            <a:r>
              <a:rPr lang="en" sz="1600"/>
              <a:t>o, a, d</a:t>
            </a:r>
            <a:endParaRPr sz="2200"/>
          </a:p>
        </p:txBody>
      </p:sp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312" y="643875"/>
            <a:ext cx="3562521" cy="403840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1"/>
          <p:cNvSpPr txBox="1"/>
          <p:nvPr/>
        </p:nvSpPr>
        <p:spPr>
          <a:xfrm>
            <a:off x="5709363" y="4682275"/>
            <a:ext cx="248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319 nodes, 356 relationships</a:t>
            </a:r>
            <a:endParaRPr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91" name="Google Shape;291;p51"/>
          <p:cNvPicPr preferRelativeResize="0"/>
          <p:nvPr/>
        </p:nvPicPr>
        <p:blipFill rotWithShape="1">
          <a:blip r:embed="rId4">
            <a:alphaModFix/>
          </a:blip>
          <a:srcRect b="40241" l="0" r="0" t="0"/>
          <a:stretch/>
        </p:blipFill>
        <p:spPr>
          <a:xfrm>
            <a:off x="354100" y="1630275"/>
            <a:ext cx="3840726" cy="18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1"/>
          <p:cNvPicPr preferRelativeResize="0"/>
          <p:nvPr/>
        </p:nvPicPr>
        <p:blipFill rotWithShape="1">
          <a:blip r:embed="rId5">
            <a:alphaModFix/>
          </a:blip>
          <a:srcRect b="15618" l="10848" r="45511" t="53415"/>
          <a:stretch/>
        </p:blipFill>
        <p:spPr>
          <a:xfrm>
            <a:off x="354100" y="3549350"/>
            <a:ext cx="3840725" cy="15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title"/>
          </p:nvPr>
        </p:nvSpPr>
        <p:spPr>
          <a:xfrm>
            <a:off x="311700" y="144125"/>
            <a:ext cx="85206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greatest number of diabetes types that share common relationships with bacteria?</a:t>
            </a:r>
            <a:endParaRPr/>
          </a:p>
        </p:txBody>
      </p:sp>
      <p:sp>
        <p:nvSpPr>
          <p:cNvPr id="298" name="Google Shape;298;p52"/>
          <p:cNvSpPr txBox="1"/>
          <p:nvPr/>
        </p:nvSpPr>
        <p:spPr>
          <a:xfrm>
            <a:off x="363825" y="1412225"/>
            <a:ext cx="450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match (o:Organism)-[a]-&gt;(d:Disease{disease:"Type 2 Diabetes"})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match(o)-[a2]-&gt;(d2:Disease{disease:"Type 1 Diabetes"})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match(o)-[a3:Assoc]-&gt;(d3:Disease{disease:"Maturity-onset diabetes of the young 2"})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match(o)-[a4:Assoc]-&gt;(d4:Disease{disease:"Gestational diabetes + hyperlipidemia"})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return o, a, d, d2, a2, d3, a3, d4, a4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99" name="Google Shape;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825" y="1412225"/>
            <a:ext cx="3174280" cy="29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type="title"/>
          </p:nvPr>
        </p:nvSpPr>
        <p:spPr>
          <a:xfrm>
            <a:off x="311700" y="144125"/>
            <a:ext cx="85206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diseases are associated with bacteria linked to cancer?</a:t>
            </a:r>
            <a:endParaRPr/>
          </a:p>
        </p:txBody>
      </p:sp>
      <p:sp>
        <p:nvSpPr>
          <p:cNvPr id="305" name="Google Shape;305;p53"/>
          <p:cNvSpPr txBox="1"/>
          <p:nvPr>
            <p:ph idx="1" type="body"/>
          </p:nvPr>
        </p:nvSpPr>
        <p:spPr>
          <a:xfrm>
            <a:off x="2355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Cystic fibrosis*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Crohn’s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Colon adenomas*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Cirrhosis*</a:t>
            </a:r>
            <a:endParaRPr/>
          </a:p>
        </p:txBody>
      </p:sp>
      <p:sp>
        <p:nvSpPr>
          <p:cNvPr id="306" name="Google Shape;306;p53"/>
          <p:cNvSpPr txBox="1"/>
          <p:nvPr/>
        </p:nvSpPr>
        <p:spPr>
          <a:xfrm>
            <a:off x="235500" y="2965675"/>
            <a:ext cx="3716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call {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match (o:Organism)-[a:Assoc]-&gt;(d:Disease)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where d.disease =~ ".*cancer.*" or d.disease =~".Cancer.*"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return collect(o.organism) as bacteria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}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match (o:Organism)-[a:Assoc]-&gt;(d:Disease)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where o.organism in bacteria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return o, a, d</a:t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07" name="Google Shape;3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307" y="0"/>
            <a:ext cx="546388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3"/>
          <p:cNvSpPr/>
          <p:nvPr/>
        </p:nvSpPr>
        <p:spPr>
          <a:xfrm>
            <a:off x="5293525" y="2657475"/>
            <a:ext cx="632100" cy="717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/>
          <p:nvPr>
            <p:ph type="title"/>
          </p:nvPr>
        </p:nvSpPr>
        <p:spPr>
          <a:xfrm>
            <a:off x="311950" y="346725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Research</a:t>
            </a:r>
            <a:endParaRPr/>
          </a:p>
        </p:txBody>
      </p:sp>
      <p:sp>
        <p:nvSpPr>
          <p:cNvPr id="314" name="Google Shape;314;p5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What microorganisms are implicated in multiple cancer types?</a:t>
            </a:r>
            <a:endParaRPr sz="19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Neurodegenerative diseases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Look at other groups of diseases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Autoimmune, metabolic, cardiovascular, etc.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Antibiotic and antiviral targets for reducing microbiological load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Treatment to restore gut microbiome and targets for disease mitigation</a:t>
            </a:r>
            <a:endParaRPr sz="2000"/>
          </a:p>
        </p:txBody>
      </p:sp>
      <p:cxnSp>
        <p:nvCxnSpPr>
          <p:cNvPr id="315" name="Google Shape;315;p54"/>
          <p:cNvCxnSpPr/>
          <p:nvPr/>
        </p:nvCxnSpPr>
        <p:spPr>
          <a:xfrm>
            <a:off x="306000" y="948975"/>
            <a:ext cx="7922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3689438" y="415575"/>
            <a:ext cx="2195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21" name="Google Shape;321;p55"/>
          <p:cNvPicPr preferRelativeResize="0"/>
          <p:nvPr/>
        </p:nvPicPr>
        <p:blipFill rotWithShape="1">
          <a:blip r:embed="rId3">
            <a:alphaModFix/>
          </a:blip>
          <a:srcRect b="14586" l="12049" r="13251" t="9165"/>
          <a:stretch/>
        </p:blipFill>
        <p:spPr>
          <a:xfrm>
            <a:off x="3568498" y="2009575"/>
            <a:ext cx="2437600" cy="2687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5"/>
          <p:cNvSpPr txBox="1"/>
          <p:nvPr>
            <p:ph type="title"/>
          </p:nvPr>
        </p:nvSpPr>
        <p:spPr>
          <a:xfrm>
            <a:off x="3689438" y="1128800"/>
            <a:ext cx="21957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80"/>
              <a:t>Any Questions?</a:t>
            </a:r>
            <a:endParaRPr sz="218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41"/>
          <p:cNvCxnSpPr/>
          <p:nvPr/>
        </p:nvCxnSpPr>
        <p:spPr>
          <a:xfrm flipH="1" rot="10800000">
            <a:off x="247650" y="778950"/>
            <a:ext cx="8659200" cy="8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41"/>
          <p:cNvSpPr txBox="1"/>
          <p:nvPr/>
        </p:nvSpPr>
        <p:spPr>
          <a:xfrm>
            <a:off x="162775" y="247950"/>
            <a:ext cx="45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enor Sans"/>
                <a:ea typeface="Tenor Sans"/>
                <a:cs typeface="Tenor Sans"/>
                <a:sym typeface="Tenor Sans"/>
              </a:rPr>
              <a:t>PROJECT IMPORTANCE</a:t>
            </a:r>
            <a:endParaRPr sz="2700"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03" name="Google Shape;203;p41"/>
          <p:cNvSpPr txBox="1"/>
          <p:nvPr/>
        </p:nvSpPr>
        <p:spPr>
          <a:xfrm>
            <a:off x="162775" y="863550"/>
            <a:ext cx="4922700" cy="3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●"/>
            </a:pP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Our microbiome</a:t>
            </a: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 plays a large role in our health 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○"/>
            </a:pP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Well known and understood roles: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■"/>
            </a:pP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Digestion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■"/>
            </a:pP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Immunity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○"/>
            </a:pP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Lesser known and understood roles: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■"/>
            </a:pP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Neurotransmitter production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■"/>
            </a:pP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Micro-protein production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■"/>
            </a:pP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Health regulation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Quicksand"/>
              <a:buChar char="●"/>
            </a:pPr>
            <a:r>
              <a:rPr lang="en" sz="1700">
                <a:latin typeface="Quicksand"/>
                <a:ea typeface="Quicksand"/>
                <a:cs typeface="Quicksand"/>
                <a:sym typeface="Quicksand"/>
              </a:rPr>
              <a:t>Understanding how bacteria levels and diversity in our microbiome can inform treatment on many diseases and show novel connections</a:t>
            </a:r>
            <a:endParaRPr sz="17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4" name="Google Shape;204;p41"/>
          <p:cNvPicPr preferRelativeResize="0"/>
          <p:nvPr/>
        </p:nvPicPr>
        <p:blipFill rotWithShape="1">
          <a:blip r:embed="rId3">
            <a:alphaModFix/>
          </a:blip>
          <a:srcRect b="0" l="15881" r="26177" t="0"/>
          <a:stretch/>
        </p:blipFill>
        <p:spPr>
          <a:xfrm>
            <a:off x="5599000" y="993425"/>
            <a:ext cx="3251500" cy="39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42"/>
          <p:cNvCxnSpPr/>
          <p:nvPr/>
        </p:nvCxnSpPr>
        <p:spPr>
          <a:xfrm flipH="1" rot="10800000">
            <a:off x="247650" y="857975"/>
            <a:ext cx="8557800" cy="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42"/>
          <p:cNvSpPr txBox="1"/>
          <p:nvPr/>
        </p:nvSpPr>
        <p:spPr>
          <a:xfrm>
            <a:off x="247650" y="295575"/>
            <a:ext cx="45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124D"/>
                </a:solidFill>
                <a:latin typeface="Tenor Sans"/>
                <a:ea typeface="Tenor Sans"/>
                <a:cs typeface="Tenor Sans"/>
                <a:sym typeface="Tenor Sans"/>
              </a:rPr>
              <a:t>OUR QUESTIONS:</a:t>
            </a:r>
            <a:endParaRPr sz="2800">
              <a:solidFill>
                <a:srgbClr val="20124D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11" name="Google Shape;211;p42"/>
          <p:cNvSpPr txBox="1"/>
          <p:nvPr/>
        </p:nvSpPr>
        <p:spPr>
          <a:xfrm>
            <a:off x="270600" y="1411200"/>
            <a:ext cx="8625000" cy="30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●"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What are the diseases that are highly associated with bacteria?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●"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Which bacterium is linked to the greatest number of diseases?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●"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Are there diseases that are linked to covid-19 through a type of bacteria?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●"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Which bacteria are linked to diabetes 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icksand"/>
              <a:buChar char="○"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Are there common bacteria among the different types of diabetes?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icksand"/>
              <a:buChar char="●"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What diseases are associated with bacteria linked to cancer?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Char char="●"/>
            </a:pPr>
            <a:r>
              <a:rPr lang="en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Which bacteria are linked to neurodegenerative diseases?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</a:pPr>
            <a:r>
              <a:rPr lang="en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Alzheimer’s Disease, Parkinson’s Disease, ALS</a:t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43"/>
          <p:cNvCxnSpPr/>
          <p:nvPr/>
        </p:nvCxnSpPr>
        <p:spPr>
          <a:xfrm flipH="1" rot="10800000">
            <a:off x="247650" y="857975"/>
            <a:ext cx="8557800" cy="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43"/>
          <p:cNvSpPr txBox="1"/>
          <p:nvPr/>
        </p:nvSpPr>
        <p:spPr>
          <a:xfrm>
            <a:off x="247650" y="288325"/>
            <a:ext cx="45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124D"/>
                </a:solidFill>
                <a:latin typeface="Tenor Sans"/>
                <a:ea typeface="Tenor Sans"/>
                <a:cs typeface="Tenor Sans"/>
                <a:sym typeface="Tenor Sans"/>
              </a:rPr>
              <a:t>THE DATASET</a:t>
            </a:r>
            <a:endParaRPr sz="2800">
              <a:solidFill>
                <a:srgbClr val="20124D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18" name="Google Shape;218;p43"/>
          <p:cNvSpPr txBox="1"/>
          <p:nvPr/>
        </p:nvSpPr>
        <p:spPr>
          <a:xfrm>
            <a:off x="0" y="993525"/>
            <a:ext cx="8840700" cy="19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Quicksand"/>
              <a:buChar char="●"/>
            </a:pP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Disbiome Database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Quicksand"/>
              <a:buChar char="○"/>
            </a:pP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Rows: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Quicksand"/>
              <a:buChar char="■"/>
            </a:pP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Represent a publication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Quicksand"/>
              <a:buChar char="○"/>
            </a:pP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Columns: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Quicksand"/>
              <a:buChar char="■"/>
            </a:pP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Disease name, organism name, 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Quicksand"/>
              <a:buChar char="■"/>
            </a:pP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qualitative outcome, </a:t>
            </a: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sample</a:t>
            </a:r>
            <a:r>
              <a:rPr lang="en" sz="1500">
                <a:latin typeface="Quicksand"/>
                <a:ea typeface="Quicksand"/>
                <a:cs typeface="Quicksand"/>
                <a:sym typeface="Quicksand"/>
              </a:rPr>
              <a:t> type</a:t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19" name="Google Shape;2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63" y="2820900"/>
            <a:ext cx="8680074" cy="20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44"/>
          <p:cNvCxnSpPr/>
          <p:nvPr/>
        </p:nvCxnSpPr>
        <p:spPr>
          <a:xfrm flipH="1" rot="10800000">
            <a:off x="247650" y="857975"/>
            <a:ext cx="8557800" cy="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44"/>
          <p:cNvSpPr txBox="1"/>
          <p:nvPr/>
        </p:nvSpPr>
        <p:spPr>
          <a:xfrm>
            <a:off x="247650" y="288325"/>
            <a:ext cx="45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124D"/>
                </a:solidFill>
                <a:latin typeface="Tenor Sans"/>
                <a:ea typeface="Tenor Sans"/>
                <a:cs typeface="Tenor Sans"/>
                <a:sym typeface="Tenor Sans"/>
              </a:rPr>
              <a:t>Data Representation</a:t>
            </a:r>
            <a:endParaRPr sz="2800">
              <a:solidFill>
                <a:srgbClr val="20124D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26" name="Google Shape;226;p44"/>
          <p:cNvSpPr txBox="1"/>
          <p:nvPr/>
        </p:nvSpPr>
        <p:spPr>
          <a:xfrm>
            <a:off x="6969850" y="1731925"/>
            <a:ext cx="1941300" cy="91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Disease: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Disease_id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Disease _name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44"/>
          <p:cNvSpPr txBox="1"/>
          <p:nvPr/>
        </p:nvSpPr>
        <p:spPr>
          <a:xfrm>
            <a:off x="1578675" y="1643725"/>
            <a:ext cx="1776300" cy="108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Organism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Organism_id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Organism_name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Location_id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44"/>
          <p:cNvSpPr txBox="1"/>
          <p:nvPr/>
        </p:nvSpPr>
        <p:spPr>
          <a:xfrm>
            <a:off x="4071675" y="1698925"/>
            <a:ext cx="1941300" cy="9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Associated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Num_pubs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Qualitative_outcome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44"/>
          <p:cNvSpPr txBox="1"/>
          <p:nvPr/>
        </p:nvSpPr>
        <p:spPr>
          <a:xfrm>
            <a:off x="1757325" y="3380125"/>
            <a:ext cx="1419000" cy="97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Host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Host_Id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Host_type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0" name="Google Shape;230;p44"/>
          <p:cNvCxnSpPr>
            <a:endCxn id="228" idx="1"/>
          </p:cNvCxnSpPr>
          <p:nvPr/>
        </p:nvCxnSpPr>
        <p:spPr>
          <a:xfrm flipH="1" rot="10800000">
            <a:off x="3354975" y="2185375"/>
            <a:ext cx="7167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44"/>
          <p:cNvCxnSpPr>
            <a:stCxn id="226" idx="1"/>
            <a:endCxn id="228" idx="3"/>
          </p:cNvCxnSpPr>
          <p:nvPr/>
        </p:nvCxnSpPr>
        <p:spPr>
          <a:xfrm rot="10800000">
            <a:off x="6012850" y="2185525"/>
            <a:ext cx="9570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44"/>
          <p:cNvCxnSpPr>
            <a:stCxn id="227" idx="2"/>
            <a:endCxn id="229" idx="0"/>
          </p:cNvCxnSpPr>
          <p:nvPr/>
        </p:nvCxnSpPr>
        <p:spPr>
          <a:xfrm>
            <a:off x="2466825" y="2727025"/>
            <a:ext cx="0" cy="65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/>
        </p:nvSpPr>
        <p:spPr>
          <a:xfrm>
            <a:off x="247650" y="258575"/>
            <a:ext cx="855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124D"/>
                </a:solidFill>
                <a:latin typeface="Tenor Sans"/>
                <a:ea typeface="Tenor Sans"/>
                <a:cs typeface="Tenor Sans"/>
                <a:sym typeface="Tenor Sans"/>
              </a:rPr>
              <a:t>PRELIMINARY SQL AND NEO4J QUERIES: </a:t>
            </a:r>
            <a:endParaRPr sz="2800">
              <a:solidFill>
                <a:srgbClr val="20124D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238" name="Google Shape;238;p45"/>
          <p:cNvCxnSpPr/>
          <p:nvPr/>
        </p:nvCxnSpPr>
        <p:spPr>
          <a:xfrm flipH="1" rot="10800000">
            <a:off x="247650" y="857975"/>
            <a:ext cx="8557800" cy="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45"/>
          <p:cNvPicPr preferRelativeResize="0"/>
          <p:nvPr/>
        </p:nvPicPr>
        <p:blipFill rotWithShape="1">
          <a:blip r:embed="rId3">
            <a:alphaModFix/>
          </a:blip>
          <a:srcRect b="0" l="0" r="4979" t="0"/>
          <a:stretch/>
        </p:blipFill>
        <p:spPr>
          <a:xfrm>
            <a:off x="99650" y="939738"/>
            <a:ext cx="4200925" cy="28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5"/>
          <p:cNvPicPr preferRelativeResize="0"/>
          <p:nvPr/>
        </p:nvPicPr>
        <p:blipFill rotWithShape="1">
          <a:blip r:embed="rId4">
            <a:alphaModFix/>
          </a:blip>
          <a:srcRect b="0" l="1603" r="0" t="0"/>
          <a:stretch/>
        </p:blipFill>
        <p:spPr>
          <a:xfrm>
            <a:off x="3103700" y="3020150"/>
            <a:ext cx="5956775" cy="20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02400" y="295200"/>
            <a:ext cx="19152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Graph:</a:t>
            </a:r>
            <a:endParaRPr/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111800" y="1101550"/>
            <a:ext cx="32985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Nodes: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Yellow:  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Red:	   Organism/Bacteria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Pink:   Host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Relationships: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bacteria is </a:t>
            </a:r>
            <a:r>
              <a:rPr i="1" lang="en"/>
              <a:t>associated with</a:t>
            </a:r>
            <a:r>
              <a:rPr lang="en"/>
              <a:t> a Disease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bacteria </a:t>
            </a:r>
            <a:r>
              <a:rPr i="1" lang="en"/>
              <a:t>lives in</a:t>
            </a:r>
            <a:r>
              <a:rPr lang="en"/>
              <a:t> a host</a:t>
            </a:r>
            <a:endParaRPr/>
          </a:p>
        </p:txBody>
      </p:sp>
      <p:sp>
        <p:nvSpPr>
          <p:cNvPr id="247" name="Google Shape;247;p46"/>
          <p:cNvSpPr txBox="1"/>
          <p:nvPr/>
        </p:nvSpPr>
        <p:spPr>
          <a:xfrm>
            <a:off x="6010075" y="4559925"/>
            <a:ext cx="29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6,414 nodes, 20,234 relationships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449" y="110138"/>
            <a:ext cx="4993024" cy="471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449850" y="365100"/>
            <a:ext cx="38883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bacteria are most associated with diseases?</a:t>
            </a:r>
            <a:endParaRPr sz="2400"/>
          </a:p>
        </p:txBody>
      </p:sp>
      <p:pic>
        <p:nvPicPr>
          <p:cNvPr id="254" name="Google Shape;2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675" y="1650775"/>
            <a:ext cx="2325400" cy="3188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47"/>
          <p:cNvSpPr txBox="1"/>
          <p:nvPr>
            <p:ph type="title"/>
          </p:nvPr>
        </p:nvSpPr>
        <p:spPr>
          <a:xfrm>
            <a:off x="4230775" y="365100"/>
            <a:ext cx="4574400" cy="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Which diseases have been studied most with regards to bacteria?</a:t>
            </a:r>
            <a:endParaRPr sz="2400"/>
          </a:p>
        </p:txBody>
      </p:sp>
      <p:pic>
        <p:nvPicPr>
          <p:cNvPr id="256" name="Google Shape;2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852" y="1650775"/>
            <a:ext cx="3111047" cy="329755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118675" y="89025"/>
            <a:ext cx="67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diseases are most linked to specific gut bacteria?</a:t>
            </a:r>
            <a:endParaRPr/>
          </a:p>
        </p:txBody>
      </p:sp>
      <p:cxnSp>
        <p:nvCxnSpPr>
          <p:cNvPr id="262" name="Google Shape;262;p48"/>
          <p:cNvCxnSpPr/>
          <p:nvPr/>
        </p:nvCxnSpPr>
        <p:spPr>
          <a:xfrm flipH="1" rot="10800000">
            <a:off x="118675" y="1137150"/>
            <a:ext cx="8557800" cy="1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3" name="Google Shape;2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325" y="1327125"/>
            <a:ext cx="5675138" cy="3685349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48"/>
          <p:cNvSpPr txBox="1"/>
          <p:nvPr/>
        </p:nvSpPr>
        <p:spPr>
          <a:xfrm>
            <a:off x="278275" y="1294200"/>
            <a:ext cx="2502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match (o:Organism)-[a:Assoc]-&gt;(d:Disease)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where a.publications &gt; 5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return o.organism as organism, sum(a.publications) as npubs, d.disease as disease, a.outcome as outcome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order by npubs desc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gant Cream Elipse Portfolio by Slidesgo">
  <a:themeElements>
    <a:clrScheme name="Simple Light">
      <a:dk1>
        <a:srgbClr val="000000"/>
      </a:dk1>
      <a:lt1>
        <a:srgbClr val="FFFFFF"/>
      </a:lt1>
      <a:dk2>
        <a:srgbClr val="282828"/>
      </a:dk2>
      <a:lt2>
        <a:srgbClr val="F6F4EC"/>
      </a:lt2>
      <a:accent1>
        <a:srgbClr val="282828"/>
      </a:accent1>
      <a:accent2>
        <a:srgbClr val="CC0000"/>
      </a:accent2>
      <a:accent3>
        <a:srgbClr val="FFFFFF"/>
      </a:accent3>
      <a:accent4>
        <a:srgbClr val="CC0000"/>
      </a:accent4>
      <a:accent5>
        <a:srgbClr val="CC0000"/>
      </a:accent5>
      <a:accent6>
        <a:srgbClr val="282828"/>
      </a:accent6>
      <a:hlink>
        <a:srgbClr val="CC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